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1"/>
  </p:notesMasterIdLst>
  <p:sldIdLst>
    <p:sldId id="256" r:id="rId2"/>
    <p:sldId id="279" r:id="rId3"/>
    <p:sldId id="258" r:id="rId4"/>
    <p:sldId id="280" r:id="rId5"/>
    <p:sldId id="257" r:id="rId6"/>
    <p:sldId id="273" r:id="rId7"/>
    <p:sldId id="274" r:id="rId8"/>
    <p:sldId id="275" r:id="rId9"/>
    <p:sldId id="276" r:id="rId10"/>
    <p:sldId id="277" r:id="rId11"/>
    <p:sldId id="278" r:id="rId12"/>
    <p:sldId id="266" r:id="rId13"/>
    <p:sldId id="284" r:id="rId14"/>
    <p:sldId id="260" r:id="rId15"/>
    <p:sldId id="285" r:id="rId16"/>
    <p:sldId id="261" r:id="rId17"/>
    <p:sldId id="262" r:id="rId18"/>
    <p:sldId id="263" r:id="rId19"/>
    <p:sldId id="264" r:id="rId20"/>
    <p:sldId id="265" r:id="rId21"/>
    <p:sldId id="267" r:id="rId22"/>
    <p:sldId id="268" r:id="rId23"/>
    <p:sldId id="269" r:id="rId24"/>
    <p:sldId id="270" r:id="rId25"/>
    <p:sldId id="271" r:id="rId26"/>
    <p:sldId id="281" r:id="rId27"/>
    <p:sldId id="272" r:id="rId28"/>
    <p:sldId id="282" r:id="rId29"/>
    <p:sldId id="283" r:id="rId3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106" d="100"/>
          <a:sy n="106" d="100"/>
        </p:scale>
        <p:origin x="1764" y="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Relationship Id="rId8" Type="http://schemas.openxmlformats.org/officeDocument/2006/relationships/slide" Target="slides/slide7.xml"/></Relationships>
</file>

<file path=ppt/media/image1.jpeg>
</file>

<file path=ppt/media/image10.jpeg>
</file>

<file path=ppt/media/image11.jpeg>
</file>

<file path=ppt/media/image12.jpeg>
</file>

<file path=ppt/media/image12.png>
</file>

<file path=ppt/media/image13.jpeg>
</file>

<file path=ppt/media/image14.jpeg>
</file>

<file path=ppt/media/image15.jpeg>
</file>

<file path=ppt/media/image16.jpeg>
</file>

<file path=ppt/media/image17.jpg>
</file>

<file path=ppt/media/image18.jpeg>
</file>

<file path=ppt/media/image19.jpg>
</file>

<file path=ppt/media/image2.jpeg>
</file>

<file path=ppt/media/image21.png>
</file>

<file path=ppt/media/image3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5E736DF-2EB8-4671-A82C-F59B9C163C57}" type="datetimeFigureOut">
              <a:rPr lang="en-US" smtClean="0"/>
              <a:t>2023-03-04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DF2813-0168-4243-BC7C-63D7E2853A8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44563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FDF2813-0168-4243-BC7C-63D7E2853A8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6207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Built-Up Edge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DF2813-0168-4243-BC7C-63D7E2853A82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40510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Tool</a:t>
            </a:r>
            <a:r>
              <a:rPr lang="en-US" baseline="0" dirty="0"/>
              <a:t> Failure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DF2813-0168-4243-BC7C-63D7E2853A82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6082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8A170-243B-4390-9527-BF8E2961AE3B}" type="datetimeFigureOut">
              <a:rPr lang="en-US" smtClean="0"/>
              <a:pPr/>
              <a:t>2023-03-04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CF1A8-A6D4-4DCD-BE23-2CFC06836A4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8A170-243B-4390-9527-BF8E2961AE3B}" type="datetimeFigureOut">
              <a:rPr lang="en-US" smtClean="0"/>
              <a:pPr/>
              <a:t>2023-03-04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CF1A8-A6D4-4DCD-BE23-2CFC06836A4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8A170-243B-4390-9527-BF8E2961AE3B}" type="datetimeFigureOut">
              <a:rPr lang="en-US" smtClean="0"/>
              <a:pPr/>
              <a:t>2023-03-04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CF1A8-A6D4-4DCD-BE23-2CFC06836A4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8A170-243B-4390-9527-BF8E2961AE3B}" type="datetimeFigureOut">
              <a:rPr lang="en-US" smtClean="0"/>
              <a:pPr/>
              <a:t>2023-03-04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CF1A8-A6D4-4DCD-BE23-2CFC06836A4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8A170-243B-4390-9527-BF8E2961AE3B}" type="datetimeFigureOut">
              <a:rPr lang="en-US" smtClean="0"/>
              <a:pPr/>
              <a:t>2023-03-04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CF1A8-A6D4-4DCD-BE23-2CFC06836A4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8A170-243B-4390-9527-BF8E2961AE3B}" type="datetimeFigureOut">
              <a:rPr lang="en-US" smtClean="0"/>
              <a:pPr/>
              <a:t>2023-03-04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CF1A8-A6D4-4DCD-BE23-2CFC06836A4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8A170-243B-4390-9527-BF8E2961AE3B}" type="datetimeFigureOut">
              <a:rPr lang="en-US" smtClean="0"/>
              <a:pPr/>
              <a:t>2023-03-04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CF1A8-A6D4-4DCD-BE23-2CFC06836A4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8A170-243B-4390-9527-BF8E2961AE3B}" type="datetimeFigureOut">
              <a:rPr lang="en-US" smtClean="0"/>
              <a:pPr/>
              <a:t>2023-03-04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CF1A8-A6D4-4DCD-BE23-2CFC06836A4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8A170-243B-4390-9527-BF8E2961AE3B}" type="datetimeFigureOut">
              <a:rPr lang="en-US" smtClean="0"/>
              <a:pPr/>
              <a:t>2023-03-04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CF1A8-A6D4-4DCD-BE23-2CFC06836A4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8A170-243B-4390-9527-BF8E2961AE3B}" type="datetimeFigureOut">
              <a:rPr lang="en-US" smtClean="0"/>
              <a:pPr/>
              <a:t>2023-03-04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CF1A8-A6D4-4DCD-BE23-2CFC06836A4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C28A170-243B-4390-9527-BF8E2961AE3B}" type="datetimeFigureOut">
              <a:rPr lang="en-US" smtClean="0"/>
              <a:pPr/>
              <a:t>2023-03-04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8CF1A8-A6D4-4DCD-BE23-2CFC06836A4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28A170-243B-4390-9527-BF8E2961AE3B}" type="datetimeFigureOut">
              <a:rPr lang="en-US" smtClean="0"/>
              <a:pPr/>
              <a:t>2023-03-04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8CF1A8-A6D4-4DCD-BE23-2CFC06836A44}" type="slidenum">
              <a:rPr lang="en-US" smtClean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://www2.latech.edu/~long/video.php?name=06.1.Turning%20Parameters" TargetMode="Externa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e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2.latech.edu/~long/video.php?name=06.2.Built%20Up%20Edge" TargetMode="Externa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e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Relationship Id="rId4" Type="http://schemas.openxmlformats.org/officeDocument/2006/relationships/hyperlink" Target="http://www2.latech.edu/~long/video.php?name=06.3.Tool%20Failure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676400"/>
            <a:ext cx="7772400" cy="2438399"/>
          </a:xfrm>
        </p:spPr>
        <p:txBody>
          <a:bodyPr>
            <a:normAutofit/>
          </a:bodyPr>
          <a:lstStyle/>
          <a:p>
            <a:r>
              <a:rPr lang="en-US" dirty="0"/>
              <a:t>Machining Processes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 Removal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>
              <a:xfrm>
                <a:off x="457200" y="1600200"/>
                <a:ext cx="8610600" cy="4525963"/>
              </a:xfrm>
            </p:spPr>
            <p:txBody>
              <a:bodyPr/>
              <a:lstStyle/>
              <a:p>
                <a:pPr lvl="0">
                  <a:buNone/>
                </a:pPr>
                <a:r>
                  <a:rPr lang="en-US" dirty="0"/>
                  <a:t>Material Removal Rate </a:t>
                </a:r>
              </a:p>
              <a:p>
                <a:pPr lvl="0">
                  <a:buNone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𝑀𝑅𝑅</m:t>
                    </m:r>
                  </m:oMath>
                </a14:m>
                <a:r>
                  <a:rPr lang="en-US" dirty="0"/>
                  <a:t> = (volume removed)/(cutting time), in</a:t>
                </a:r>
                <a:r>
                  <a:rPr lang="en-US" baseline="30000" dirty="0"/>
                  <a:t>3</a:t>
                </a:r>
                <a:r>
                  <a:rPr lang="en-US" dirty="0"/>
                  <a:t>/min</a:t>
                </a:r>
              </a:p>
              <a:p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𝑀𝑅𝑅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≅12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, in</a:t>
                </a:r>
                <a:r>
                  <a:rPr lang="en-US" baseline="30000" dirty="0"/>
                  <a:t>3</a:t>
                </a:r>
                <a:r>
                  <a:rPr lang="en-US" dirty="0"/>
                  <a:t>/min</a:t>
                </a:r>
              </a:p>
              <a:p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𝑀𝑅𝑅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≅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𝑑</m:t>
                    </m:r>
                  </m:oMath>
                </a14:m>
                <a:r>
                  <a:rPr lang="en-US" dirty="0"/>
                  <a:t>, in</a:t>
                </a:r>
                <a:r>
                  <a:rPr lang="en-US" baseline="30000" dirty="0"/>
                  <a:t>3</a:t>
                </a:r>
                <a:r>
                  <a:rPr lang="en-US" dirty="0"/>
                  <a:t>/min</a:t>
                </a:r>
              </a:p>
              <a:p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depth of cut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57200" y="1600200"/>
                <a:ext cx="8610600" cy="4525963"/>
              </a:xfrm>
              <a:blipFill>
                <a:blip r:embed="rId2"/>
                <a:stretch>
                  <a:fillRect l="-1769" t="-17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Milling Material Removal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buNone/>
                </a:pPr>
                <a:r>
                  <a:rPr lang="en-US" dirty="0"/>
                  <a:t>Multiple-tooth cutter is used</a:t>
                </a:r>
              </a:p>
              <a:p>
                <a:r>
                  <a:rPr lang="en-US" dirty="0"/>
                  <a:t>	Table feed: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</m:oMath>
                </a14:m>
                <a:endParaRPr lang="en-US" dirty="0"/>
              </a:p>
              <a:p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feed per tooth pass, inches/rev</a:t>
                </a:r>
              </a:p>
              <a:p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𝑛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number of teeth</a:t>
                </a:r>
              </a:p>
              <a:p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angular velocity, RPM</a:t>
                </a:r>
              </a:p>
              <a:p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𝑀𝑅𝑅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𝑊𝑑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</m:oMath>
                </a14:m>
                <a:r>
                  <a:rPr lang="en-US" dirty="0"/>
                  <a:t>, in</a:t>
                </a:r>
                <a:r>
                  <a:rPr lang="en-US" baseline="30000" dirty="0"/>
                  <a:t>3</a:t>
                </a:r>
                <a:r>
                  <a:rPr lang="en-US" dirty="0"/>
                  <a:t>/min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52" t="-175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Slab/Face Milling Basics</a:t>
            </a:r>
          </a:p>
        </p:txBody>
      </p:sp>
      <p:pic>
        <p:nvPicPr>
          <p:cNvPr id="4" name="Content Placeholder 3" descr="Fig 20-6 Milling basics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965200" y="1295400"/>
            <a:ext cx="7213600" cy="5410200"/>
          </a:xfr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Shop Formulas for Various Processes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D90A2E8-97D3-40CC-A1AC-F9AAD8F43AEF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4650"/>
          <a:stretch/>
        </p:blipFill>
        <p:spPr>
          <a:xfrm>
            <a:off x="723900" y="1219200"/>
            <a:ext cx="7696200" cy="55012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528367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Lathe Turning</a:t>
            </a:r>
          </a:p>
        </p:txBody>
      </p:sp>
      <p:pic>
        <p:nvPicPr>
          <p:cNvPr id="4" name="Content Placeholder 3" descr="Fig 20-3 Turning process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409700" y="1250797"/>
            <a:ext cx="6324600" cy="5305932"/>
          </a:xfr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icture containing indoor&#10;&#10;Description automatically generated">
            <a:extLst>
              <a:ext uri="{FF2B5EF4-FFF2-40B4-BE49-F238E27FC236}">
                <a16:creationId xmlns:a16="http://schemas.microsoft.com/office/drawing/2014/main" id="{9979352D-EEBC-43A1-ADF0-FEB9FA2AAC9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A572A34A-1DE1-45E4-8C5C-56C0B6C4AE43}"/>
              </a:ext>
            </a:extLst>
          </p:cNvPr>
          <p:cNvSpPr txBox="1"/>
          <p:nvPr/>
        </p:nvSpPr>
        <p:spPr>
          <a:xfrm>
            <a:off x="1" y="6150114"/>
            <a:ext cx="9143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hlinkClick r:id="rId4"/>
              </a:rPr>
              <a:t>Watch Video Here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269535903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Lathe Turning</a:t>
            </a:r>
          </a:p>
        </p:txBody>
      </p:sp>
      <p:pic>
        <p:nvPicPr>
          <p:cNvPr id="4" name="Content Placeholder 3" descr="Fig 20-5 Turning boring and facing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t="1684" r="31059" b="56226"/>
          <a:stretch>
            <a:fillRect/>
          </a:stretch>
        </p:blipFill>
        <p:spPr>
          <a:xfrm>
            <a:off x="162072" y="1600200"/>
            <a:ext cx="8819856" cy="4038600"/>
          </a:xfr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F70B6CD-5309-4F7E-B1FA-73AF09B82F6F}"/>
                  </a:ext>
                </a:extLst>
              </p:cNvPr>
              <p:cNvSpPr txBox="1"/>
              <p:nvPr/>
            </p:nvSpPr>
            <p:spPr>
              <a:xfrm>
                <a:off x="5029200" y="4876800"/>
                <a:ext cx="2573590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𝑚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cutting time, minutes</a:t>
                </a:r>
              </a:p>
            </p:txBody>
          </p:sp>
        </mc:Choice>
        <mc:Fallback xmlns="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7F70B6CD-5309-4F7E-B1FA-73AF09B82F6F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29200" y="4876800"/>
                <a:ext cx="2573590" cy="276999"/>
              </a:xfrm>
              <a:prstGeom prst="rect">
                <a:avLst/>
              </a:prstGeom>
              <a:blipFill>
                <a:blip r:embed="rId3"/>
                <a:stretch>
                  <a:fillRect l="-3081" t="-28889" r="-4976" b="-51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Boring Basics</a:t>
            </a:r>
          </a:p>
        </p:txBody>
      </p:sp>
      <p:pic>
        <p:nvPicPr>
          <p:cNvPr id="4" name="Content Placeholder 3" descr="Fig 20-5 Turning boring and facing.jpg"/>
          <p:cNvPicPr>
            <a:picLocks noGrp="1" noChangeAspect="1"/>
          </p:cNvPicPr>
          <p:nvPr>
            <p:ph idx="1"/>
          </p:nvPr>
        </p:nvPicPr>
        <p:blipFill rotWithShape="1">
          <a:blip r:embed="rId2" cstate="print"/>
          <a:srcRect l="68941" t="7624" r="754" b="56226"/>
          <a:stretch/>
        </p:blipFill>
        <p:spPr>
          <a:xfrm>
            <a:off x="1931650" y="1676400"/>
            <a:ext cx="5280700" cy="4724400"/>
          </a:xfr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Facing Basics</a:t>
            </a:r>
          </a:p>
        </p:txBody>
      </p:sp>
      <p:pic>
        <p:nvPicPr>
          <p:cNvPr id="4" name="Content Placeholder 3" descr="Fig 20-5 Turning boring and facing.jpg"/>
          <p:cNvPicPr>
            <a:picLocks noGrp="1" noChangeAspect="1"/>
          </p:cNvPicPr>
          <p:nvPr>
            <p:ph idx="1"/>
          </p:nvPr>
        </p:nvPicPr>
        <p:blipFill rotWithShape="1">
          <a:blip r:embed="rId2" cstate="print"/>
          <a:srcRect l="30921" t="51413" r="39898" b="5626"/>
          <a:stretch/>
        </p:blipFill>
        <p:spPr>
          <a:xfrm>
            <a:off x="2286000" y="1417638"/>
            <a:ext cx="4572000" cy="5048249"/>
          </a:xfr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Grooving, Parting, or Cut-off</a:t>
            </a:r>
          </a:p>
        </p:txBody>
      </p:sp>
      <p:pic>
        <p:nvPicPr>
          <p:cNvPr id="4" name="Content Placeholder 3" descr="Fig 20-5 Turning boring and facing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l="66415" t="48825" r="754"/>
          <a:stretch>
            <a:fillRect/>
          </a:stretch>
        </p:blipFill>
        <p:spPr>
          <a:xfrm>
            <a:off x="2590800" y="1447800"/>
            <a:ext cx="4267200" cy="4988659"/>
          </a:xfr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Machining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417638"/>
            <a:ext cx="8534400" cy="5287962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Removing unwanted material in the form of chips:</a:t>
            </a:r>
          </a:p>
          <a:p>
            <a:r>
              <a:rPr lang="en-US" dirty="0"/>
              <a:t>Turning</a:t>
            </a:r>
          </a:p>
          <a:p>
            <a:r>
              <a:rPr lang="en-US" dirty="0"/>
              <a:t>Sawing</a:t>
            </a:r>
          </a:p>
          <a:p>
            <a:r>
              <a:rPr lang="en-US" dirty="0"/>
              <a:t>Grinding</a:t>
            </a:r>
          </a:p>
          <a:p>
            <a:r>
              <a:rPr lang="en-US" dirty="0"/>
              <a:t>Milling</a:t>
            </a:r>
          </a:p>
          <a:p>
            <a:r>
              <a:rPr lang="en-US" dirty="0"/>
              <a:t>Shaping or planing</a:t>
            </a:r>
          </a:p>
          <a:p>
            <a:r>
              <a:rPr lang="en-US" dirty="0"/>
              <a:t>Broaching</a:t>
            </a:r>
          </a:p>
          <a:p>
            <a:r>
              <a:rPr lang="en-US" dirty="0"/>
              <a:t>Drilling</a:t>
            </a:r>
          </a:p>
        </p:txBody>
      </p:sp>
    </p:spTree>
    <p:extLst>
      <p:ext uri="{BB962C8B-B14F-4D97-AF65-F5344CB8AC3E}">
        <p14:creationId xmlns:p14="http://schemas.microsoft.com/office/powerpoint/2010/main" val="759590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Drilling Basics</a:t>
            </a:r>
          </a:p>
        </p:txBody>
      </p:sp>
      <p:pic>
        <p:nvPicPr>
          <p:cNvPr id="4" name="Content Placeholder 3" descr="Fig 20-7 Drilling basics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t="2102" r="37000"/>
          <a:stretch>
            <a:fillRect/>
          </a:stretch>
        </p:blipFill>
        <p:spPr>
          <a:xfrm>
            <a:off x="723900" y="1660633"/>
            <a:ext cx="7696200" cy="4918290"/>
          </a:xfr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Broaching Basics</a:t>
            </a:r>
          </a:p>
        </p:txBody>
      </p:sp>
      <p:pic>
        <p:nvPicPr>
          <p:cNvPr id="4" name="Content Placeholder 3" descr="Fig 20-8 Broaching basics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t="2007" r="29975"/>
          <a:stretch>
            <a:fillRect/>
          </a:stretch>
        </p:blipFill>
        <p:spPr>
          <a:xfrm>
            <a:off x="914400" y="2057400"/>
            <a:ext cx="7458343" cy="3200400"/>
          </a:xfrm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Shaping/Planing Basics</a:t>
            </a:r>
          </a:p>
        </p:txBody>
      </p:sp>
      <p:pic>
        <p:nvPicPr>
          <p:cNvPr id="4" name="Content Placeholder 3" descr="Fig 20-9 Shaping basics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t="22559" r="49242" b="27604"/>
          <a:stretch>
            <a:fillRect/>
          </a:stretch>
        </p:blipFill>
        <p:spPr>
          <a:xfrm>
            <a:off x="1371600" y="1676400"/>
            <a:ext cx="6434587" cy="4738399"/>
          </a:xfrm>
        </p:spPr>
      </p:pic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Understanding Chip Formation</a:t>
            </a:r>
          </a:p>
        </p:txBody>
      </p:sp>
      <p:pic>
        <p:nvPicPr>
          <p:cNvPr id="4" name="Content Placeholder 3" descr="Fig 20-14 Chip forming diagram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66800" y="1447800"/>
            <a:ext cx="6693892" cy="3825081"/>
          </a:xfrm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Removing a Chip</a:t>
            </a:r>
          </a:p>
        </p:txBody>
      </p:sp>
      <p:pic>
        <p:nvPicPr>
          <p:cNvPr id="4" name="Content Placeholder 3" descr="Fig 20-17 Schematic of chip flow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046692" y="1296140"/>
            <a:ext cx="7050616" cy="5287962"/>
          </a:xfrm>
        </p:spPr>
      </p:pic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Effect of Workpiece Material Properties</a:t>
            </a:r>
          </a:p>
        </p:txBody>
      </p:sp>
      <p:pic>
        <p:nvPicPr>
          <p:cNvPr id="4" name="Content Placeholder 3" descr="Fig 20-18 Chip types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rcRect t="20203" r="754" b="20870"/>
          <a:stretch>
            <a:fillRect/>
          </a:stretch>
        </p:blipFill>
        <p:spPr>
          <a:xfrm>
            <a:off x="609600" y="1676400"/>
            <a:ext cx="8042518" cy="3581400"/>
          </a:xfrm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C0A09E1D-963A-4BBD-815E-486F9EF3448B}"/>
              </a:ext>
            </a:extLst>
          </p:cNvPr>
          <p:cNvSpPr txBox="1"/>
          <p:nvPr/>
        </p:nvSpPr>
        <p:spPr>
          <a:xfrm>
            <a:off x="685800" y="5331896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Discontinuous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6F9D8341-4DBA-45B9-A42A-51CAD7F9432A}"/>
              </a:ext>
            </a:extLst>
          </p:cNvPr>
          <p:cNvSpPr txBox="1"/>
          <p:nvPr/>
        </p:nvSpPr>
        <p:spPr>
          <a:xfrm>
            <a:off x="3314700" y="5331896"/>
            <a:ext cx="2514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Continuous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CA919AFD-CDBE-4D54-B623-536A8313AAEE}"/>
              </a:ext>
            </a:extLst>
          </p:cNvPr>
          <p:cNvSpPr txBox="1"/>
          <p:nvPr/>
        </p:nvSpPr>
        <p:spPr>
          <a:xfrm>
            <a:off x="6137518" y="5294828"/>
            <a:ext cx="2514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Continuous</a:t>
            </a:r>
          </a:p>
          <a:p>
            <a:pPr algn="ctr"/>
            <a:r>
              <a:rPr lang="en-US" dirty="0"/>
              <a:t>with built-up edge</a:t>
            </a: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 picture containing text&#10;&#10;Description automatically generated">
            <a:extLst>
              <a:ext uri="{FF2B5EF4-FFF2-40B4-BE49-F238E27FC236}">
                <a16:creationId xmlns:a16="http://schemas.microsoft.com/office/drawing/2014/main" id="{BF20BC82-A34D-40C1-8050-536B3F3969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6D94710B-DF10-4793-81B2-9A77715F9581}"/>
              </a:ext>
            </a:extLst>
          </p:cNvPr>
          <p:cNvSpPr txBox="1"/>
          <p:nvPr/>
        </p:nvSpPr>
        <p:spPr>
          <a:xfrm>
            <a:off x="1" y="6150114"/>
            <a:ext cx="9143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hlinkClick r:id="rId4"/>
              </a:rPr>
              <a:t>Watch Video Here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57444179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Energy and Power in Machining</a:t>
            </a:r>
          </a:p>
        </p:txBody>
      </p:sp>
      <p:pic>
        <p:nvPicPr>
          <p:cNvPr id="4" name="Content Placeholder 3" descr="Fig 20-12 Oblique machining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1904999" y="1295400"/>
            <a:ext cx="4895215" cy="4953000"/>
          </a:xfrm>
        </p:spPr>
      </p:pic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Power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𝑃𝑜𝑤𝑒𝑟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n-US" dirty="0"/>
                  <a:t> ft-lbs/min</a:t>
                </a:r>
              </a:p>
              <a:p>
                <a:pPr marL="731520" lvl="1" indent="0">
                  <a:buNone/>
                  <a:tabLst>
                    <a:tab pos="914400" algn="l"/>
                  </a:tabLst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𝑉</m:t>
                    </m:r>
                  </m:oMath>
                </a14:m>
                <a:r>
                  <a:rPr lang="en-US" dirty="0"/>
                  <a:t>, ft/min</a:t>
                </a:r>
              </a:p>
              <a:p>
                <a:pPr marL="731520" lvl="1" indent="0">
                  <a:buNone/>
                  <a:tabLst>
                    <a:tab pos="914400" algn="l"/>
                  </a:tabLst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</m:oMath>
                </a14:m>
                <a:r>
                  <a:rPr lang="en-US" dirty="0"/>
                  <a:t>, lbs</a:t>
                </a:r>
                <a:endParaRPr lang="en-US" sz="3200" dirty="0"/>
              </a:p>
              <a:p>
                <a:pPr marL="347472" lvl="1" indent="-457200">
                  <a:spcBef>
                    <a:spcPts val="768"/>
                  </a:spcBef>
                  <a:buFont typeface="Arial" pitchFamily="34" charset="0"/>
                  <a:buChar char="•"/>
                  <a:tabLst>
                    <a:tab pos="914400" algn="l"/>
                  </a:tabLst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𝐻𝑃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𝐹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𝑐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/33000</m:t>
                    </m:r>
                  </m:oMath>
                </a14:m>
                <a:r>
                  <a:rPr lang="en-US" dirty="0"/>
                  <a:t>, horsepower</a:t>
                </a:r>
              </a:p>
              <a:p>
                <a:pPr marL="347472" lvl="1" indent="-457200">
                  <a:spcBef>
                    <a:spcPts val="768"/>
                  </a:spcBef>
                  <a:buFont typeface="Arial" pitchFamily="34" charset="0"/>
                  <a:buChar char="•"/>
                  <a:tabLst>
                    <a:tab pos="914400" algn="l"/>
                  </a:tabLst>
                </a:pPr>
                <a:r>
                  <a:rPr lang="en-US" dirty="0"/>
                  <a:t>Specific horsepower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𝐻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𝑃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𝐻𝑃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𝑀𝑅𝑅</m:t>
                    </m:r>
                  </m:oMath>
                </a14:m>
                <a:r>
                  <a:rPr lang="en-US" dirty="0"/>
                  <a:t>, ft-</a:t>
                </a:r>
                <a:r>
                  <a:rPr lang="en-US" dirty="0" err="1"/>
                  <a:t>lbs</a:t>
                </a:r>
                <a:r>
                  <a:rPr lang="en-US" dirty="0"/>
                  <a:t>/in</a:t>
                </a:r>
                <a:r>
                  <a:rPr lang="en-US" baseline="30000" dirty="0"/>
                  <a:t>3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333" t="-16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67167632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ical user interface&#10;&#10;Description automatically generated with low confidence">
            <a:extLst>
              <a:ext uri="{FF2B5EF4-FFF2-40B4-BE49-F238E27FC236}">
                <a16:creationId xmlns:a16="http://schemas.microsoft.com/office/drawing/2014/main" id="{B6B9D05F-9637-4550-9582-0007ADE8575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B0D463D-AA8B-41BB-8223-2B3401A9E3D5}"/>
              </a:ext>
            </a:extLst>
          </p:cNvPr>
          <p:cNvSpPr txBox="1"/>
          <p:nvPr/>
        </p:nvSpPr>
        <p:spPr>
          <a:xfrm>
            <a:off x="1" y="6150114"/>
            <a:ext cx="914399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4000" dirty="0">
                <a:hlinkClick r:id="rId4"/>
              </a:rPr>
              <a:t>Watch Video Here</a:t>
            </a:r>
            <a:endParaRPr lang="en-US" sz="4000" dirty="0"/>
          </a:p>
        </p:txBody>
      </p:sp>
    </p:spTree>
    <p:extLst>
      <p:ext uri="{BB962C8B-B14F-4D97-AF65-F5344CB8AC3E}">
        <p14:creationId xmlns:p14="http://schemas.microsoft.com/office/powerpoint/2010/main" val="17405249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Seven Basic Machining Processes</a:t>
            </a:r>
          </a:p>
        </p:txBody>
      </p:sp>
      <p:pic>
        <p:nvPicPr>
          <p:cNvPr id="4" name="Content Placeholder 3" descr="Fig 20-2 Seven basic machining processes.jpg"/>
          <p:cNvPicPr>
            <a:picLocks noGrp="1" noChangeAspect="1"/>
          </p:cNvPicPr>
          <p:nvPr>
            <p:ph idx="1"/>
          </p:nvPr>
        </p:nvPicPr>
        <p:blipFill>
          <a:blip r:embed="rId2" cstate="print"/>
          <a:stretch>
            <a:fillRect/>
          </a:stretch>
        </p:blipFill>
        <p:spPr>
          <a:xfrm>
            <a:off x="2382255" y="1307405"/>
            <a:ext cx="4247145" cy="5275957"/>
          </a:xfr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Machining Process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/>
              <a:t>Affected by:</a:t>
            </a:r>
          </a:p>
          <a:p>
            <a:r>
              <a:rPr lang="en-US" dirty="0"/>
              <a:t>Machine tool (the machine itself)</a:t>
            </a:r>
          </a:p>
          <a:p>
            <a:r>
              <a:rPr lang="en-US" dirty="0"/>
              <a:t>Cutting tool (geometry and material)</a:t>
            </a:r>
          </a:p>
          <a:p>
            <a:r>
              <a:rPr lang="en-US" dirty="0"/>
              <a:t>Workpiece (properties and material)</a:t>
            </a:r>
          </a:p>
          <a:p>
            <a:r>
              <a:rPr lang="en-US" dirty="0"/>
              <a:t>Cutting tool parameters</a:t>
            </a:r>
          </a:p>
          <a:p>
            <a:pPr lvl="1">
              <a:buFont typeface="Wingdings" pitchFamily="2" charset="2"/>
              <a:buChar char="v"/>
              <a:tabLst>
                <a:tab pos="457200" algn="l"/>
              </a:tabLst>
            </a:pPr>
            <a:r>
              <a:rPr lang="en-US" dirty="0"/>
              <a:t>Speed</a:t>
            </a:r>
          </a:p>
          <a:p>
            <a:pPr lvl="1">
              <a:buFont typeface="Wingdings" pitchFamily="2" charset="2"/>
              <a:buChar char="v"/>
              <a:tabLst>
                <a:tab pos="457200" algn="l"/>
              </a:tabLst>
            </a:pPr>
            <a:r>
              <a:rPr lang="en-US" dirty="0"/>
              <a:t>Feed</a:t>
            </a:r>
          </a:p>
          <a:p>
            <a:pPr lvl="1">
              <a:buFont typeface="Wingdings" pitchFamily="2" charset="2"/>
              <a:buChar char="v"/>
              <a:tabLst>
                <a:tab pos="457200" algn="l"/>
              </a:tabLst>
            </a:pPr>
            <a:r>
              <a:rPr lang="en-US" dirty="0"/>
              <a:t>Depth of cut</a:t>
            </a:r>
          </a:p>
          <a:p>
            <a:r>
              <a:rPr lang="en-US" dirty="0"/>
              <a:t>Workpiece holding devices</a:t>
            </a:r>
          </a:p>
        </p:txBody>
      </p:sp>
    </p:spTree>
    <p:extLst>
      <p:ext uri="{BB962C8B-B14F-4D97-AF65-F5344CB8AC3E}">
        <p14:creationId xmlns:p14="http://schemas.microsoft.com/office/powerpoint/2010/main" val="14108311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Fig 20-3 Turning process.jpg">
            <a:extLst>
              <a:ext uri="{FF2B5EF4-FFF2-40B4-BE49-F238E27FC236}">
                <a16:creationId xmlns:a16="http://schemas.microsoft.com/office/drawing/2014/main" id="{225D3834-0D96-486B-B78D-B4374669A3C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print"/>
          <a:srcRect l="19879" t="59722" r="35542"/>
          <a:stretch/>
        </p:blipFill>
        <p:spPr>
          <a:xfrm>
            <a:off x="1447800" y="1600200"/>
            <a:ext cx="6438356" cy="4880328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Cutting Parameters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Four Cutting Tool Parameters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1.	Speed</a:t>
            </a:r>
          </a:p>
          <a:p>
            <a:r>
              <a:rPr lang="en-US" dirty="0"/>
              <a:t>2. 	Depth of Cut (DOC)</a:t>
            </a:r>
          </a:p>
          <a:p>
            <a:r>
              <a:rPr lang="en-US" dirty="0"/>
              <a:t>3.	Feed Rate (f</a:t>
            </a:r>
            <a:r>
              <a:rPr lang="en-US" baseline="-25000" dirty="0"/>
              <a:t>r</a:t>
            </a:r>
            <a:r>
              <a:rPr lang="en-US" dirty="0"/>
              <a:t>)</a:t>
            </a:r>
          </a:p>
          <a:p>
            <a:r>
              <a:rPr lang="en-US" dirty="0"/>
              <a:t>4.	Material Removal Rate (MRR)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Speed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marL="0" lvl="0" indent="0">
                  <a:buNone/>
                </a:pPr>
                <a:r>
                  <a:rPr lang="en-US" dirty="0"/>
                  <a:t>Speed – velocity of workpiece relative to cutting tool; the </a:t>
                </a:r>
                <a:r>
                  <a:rPr lang="en-US" b="1" u="sng" dirty="0"/>
                  <a:t>primary cutting motion</a:t>
                </a:r>
              </a:p>
              <a:p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𝜋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/12</m:t>
                    </m:r>
                  </m:oMath>
                </a14:m>
                <a:r>
                  <a:rPr lang="en-US" dirty="0"/>
                  <a:t>, in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𝑓𝑡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/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𝑚𝑖𝑛</m:t>
                    </m:r>
                  </m:oMath>
                </a14:m>
                <a:endParaRPr lang="en-US" dirty="0"/>
              </a:p>
              <a:p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original diameter, inches</a:t>
                </a:r>
              </a:p>
              <a:p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</m:oMath>
                </a14:m>
                <a:r>
                  <a:rPr lang="en-US" dirty="0"/>
                  <a:t> angular velocity of workpiece, 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𝑅𝑃𝑀</m:t>
                    </m:r>
                  </m:oMath>
                </a14:m>
                <a:endParaRPr lang="en-US" dirty="0"/>
              </a:p>
              <a:p>
                <a:r>
                  <a:rPr lang="en-US" dirty="0"/>
                  <a:t>	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𝑁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sub>
                    </m:sSub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≅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3.8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𝑉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/</m:t>
                    </m:r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𝐷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1</m:t>
                        </m:r>
                      </m:sub>
                    </m:sSub>
                  </m:oMath>
                </a14:m>
                <a:endParaRPr lang="en-US" dirty="0"/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52" t="-1752" r="-14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Depth of Cut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 lvl="0">
                  <a:buNone/>
                </a:pPr>
                <a:r>
                  <a:rPr lang="en-US" dirty="0"/>
                  <a:t>Depth of Cut (DOC) – distance tool plunged into workpiece</a:t>
                </a:r>
              </a:p>
              <a:p>
                <a:r>
                  <a:rPr lang="en-US" dirty="0"/>
                  <a:t>	</a:t>
                </a: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𝑑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𝐷</m:t>
                            </m:r>
                          </m:e>
                          <m:sub>
                            <m:r>
                              <a:rPr lang="en-US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b>
                        </m:sSub>
                      </m:e>
                    </m:d>
                    <m:r>
                      <a:rPr lang="en-US" b="0" i="1" smtClean="0">
                        <a:latin typeface="Cambria Math" panose="02040503050406030204" pitchFamily="18" charset="0"/>
                      </a:rPr>
                      <m:t>/2</m:t>
                    </m:r>
                  </m:oMath>
                </a14:m>
                <a:r>
                  <a:rPr lang="en-US" dirty="0"/>
                  <a:t>, inches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52" t="-1752" r="-81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Feed Rate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Content Placeholder 2"/>
              <p:cNvSpPr>
                <a:spLocks noGrp="1"/>
              </p:cNvSpPr>
              <p:nvPr>
                <p:ph idx="1"/>
              </p:nvPr>
            </p:nvSpPr>
            <p:spPr/>
            <p:txBody>
              <a:bodyPr/>
              <a:lstStyle/>
              <a:p>
                <a:pPr>
                  <a:buNone/>
                </a:pPr>
                <a:r>
                  <a:rPr lang="en-US" dirty="0"/>
                  <a:t>Feed Rate 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sub>
                    </m:sSub>
                  </m:oMath>
                </a14:m>
                <a:r>
                  <a:rPr lang="en-US" dirty="0"/>
                  <a:t>) – amount of material removed per revolution (inches/rev)</a:t>
                </a:r>
              </a:p>
            </p:txBody>
          </p:sp>
        </mc:Choice>
        <mc:Fallback xmlns="">
          <p:sp>
            <p:nvSpPr>
              <p:cNvPr id="3" name="Content Placeholder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blipFill>
                <a:blip r:embed="rId2"/>
                <a:stretch>
                  <a:fillRect l="-1852" t="-161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722</TotalTime>
  <Words>400</Words>
  <Application>Microsoft Office PowerPoint</Application>
  <PresentationFormat>On-screen Show (4:3)</PresentationFormat>
  <Paragraphs>84</Paragraphs>
  <Slides>29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4" baseType="lpstr">
      <vt:lpstr>Arial</vt:lpstr>
      <vt:lpstr>Calibri</vt:lpstr>
      <vt:lpstr>Cambria Math</vt:lpstr>
      <vt:lpstr>Wingdings</vt:lpstr>
      <vt:lpstr>Office Theme</vt:lpstr>
      <vt:lpstr>Machining Processes</vt:lpstr>
      <vt:lpstr>Machining</vt:lpstr>
      <vt:lpstr>Seven Basic Machining Processes</vt:lpstr>
      <vt:lpstr>Machining Process</vt:lpstr>
      <vt:lpstr>Cutting Parameters</vt:lpstr>
      <vt:lpstr>Four Cutting Tool Parameters</vt:lpstr>
      <vt:lpstr>Speed</vt:lpstr>
      <vt:lpstr>Depth of Cut</vt:lpstr>
      <vt:lpstr>Feed Rate</vt:lpstr>
      <vt:lpstr>Material Removal Rate</vt:lpstr>
      <vt:lpstr>Milling Material Removal Rate</vt:lpstr>
      <vt:lpstr>Slab/Face Milling Basics</vt:lpstr>
      <vt:lpstr>Shop Formulas for Various Processes</vt:lpstr>
      <vt:lpstr>Lathe Turning</vt:lpstr>
      <vt:lpstr>PowerPoint Presentation</vt:lpstr>
      <vt:lpstr>Lathe Turning</vt:lpstr>
      <vt:lpstr>Boring Basics</vt:lpstr>
      <vt:lpstr>Facing Basics</vt:lpstr>
      <vt:lpstr>Grooving, Parting, or Cut-off</vt:lpstr>
      <vt:lpstr>Drilling Basics</vt:lpstr>
      <vt:lpstr>Broaching Basics</vt:lpstr>
      <vt:lpstr>Shaping/Planing Basics</vt:lpstr>
      <vt:lpstr>Understanding Chip Formation</vt:lpstr>
      <vt:lpstr>Removing a Chip</vt:lpstr>
      <vt:lpstr>Effect of Workpiece Material Properties</vt:lpstr>
      <vt:lpstr>PowerPoint Presentation</vt:lpstr>
      <vt:lpstr>Energy and Power in Machining</vt:lpstr>
      <vt:lpstr>Power</vt:lpstr>
      <vt:lpstr>PowerPoint Presentation</vt:lpstr>
    </vt:vector>
  </TitlesOfParts>
  <Company>La Tech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Machining Processes</dc:title>
  <dc:creator>Ray McKinney</dc:creator>
  <cp:lastModifiedBy>William Long</cp:lastModifiedBy>
  <cp:revision>52</cp:revision>
  <dcterms:created xsi:type="dcterms:W3CDTF">2010-01-05T16:47:24Z</dcterms:created>
  <dcterms:modified xsi:type="dcterms:W3CDTF">2023-03-04T18:44:37Z</dcterms:modified>
</cp:coreProperties>
</file>

<file path=docProps/thumbnail.jpeg>
</file>